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6" r:id="rId2"/>
    <p:sldId id="540" r:id="rId3"/>
    <p:sldId id="542" r:id="rId4"/>
    <p:sldId id="543" r:id="rId5"/>
    <p:sldId id="544" r:id="rId6"/>
    <p:sldId id="545" r:id="rId7"/>
    <p:sldId id="563" r:id="rId8"/>
    <p:sldId id="546" r:id="rId9"/>
    <p:sldId id="551" r:id="rId10"/>
    <p:sldId id="564" r:id="rId11"/>
    <p:sldId id="566" r:id="rId12"/>
    <p:sldId id="554" r:id="rId13"/>
    <p:sldId id="560" r:id="rId14"/>
    <p:sldId id="553" r:id="rId15"/>
    <p:sldId id="559" r:id="rId16"/>
    <p:sldId id="552" r:id="rId17"/>
    <p:sldId id="555" r:id="rId18"/>
    <p:sldId id="561" r:id="rId19"/>
    <p:sldId id="562" r:id="rId20"/>
    <p:sldId id="565" r:id="rId21"/>
    <p:sldId id="557" r:id="rId22"/>
    <p:sldId id="558" r:id="rId23"/>
    <p:sldId id="541" r:id="rId2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540"/>
            <p14:sldId id="542"/>
            <p14:sldId id="543"/>
            <p14:sldId id="544"/>
            <p14:sldId id="545"/>
          </p14:sldIdLst>
        </p14:section>
        <p14:section name="Design decisions" id="{2F9DD08F-42BD-5544-BFAB-2B7E9046868D}">
          <p14:sldIdLst>
            <p14:sldId id="563"/>
            <p14:sldId id="546"/>
            <p14:sldId id="551"/>
          </p14:sldIdLst>
        </p14:section>
        <p14:section name="Applications" id="{41038519-E654-084F-8636-B071C69652B5}">
          <p14:sldIdLst>
            <p14:sldId id="564"/>
            <p14:sldId id="566"/>
            <p14:sldId id="554"/>
            <p14:sldId id="560"/>
            <p14:sldId id="553"/>
            <p14:sldId id="559"/>
            <p14:sldId id="552"/>
            <p14:sldId id="555"/>
            <p14:sldId id="561"/>
            <p14:sldId id="562"/>
          </p14:sldIdLst>
        </p14:section>
        <p14:section name="Extensions and limitations" id="{5E7841B6-96DF-C041-BA32-6B357E90F917}">
          <p14:sldIdLst>
            <p14:sldId id="565"/>
            <p14:sldId id="557"/>
            <p14:sldId id="558"/>
            <p14:sldId id="5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7EB2E6"/>
    <a:srgbClr val="E3F0D9"/>
    <a:srgbClr val="FFFFFF"/>
    <a:srgbClr val="374C81"/>
    <a:srgbClr val="4D88B8"/>
    <a:srgbClr val="FBACBA"/>
    <a:srgbClr val="384B80"/>
    <a:srgbClr val="B5C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/>
    <p:restoredTop sz="89577"/>
  </p:normalViewPr>
  <p:slideViewPr>
    <p:cSldViewPr snapToGrid="0" snapToObjects="1">
      <p:cViewPr varScale="1">
        <p:scale>
          <a:sx n="110" d="100"/>
          <a:sy n="110" d="100"/>
        </p:scale>
        <p:origin x="504" y="1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2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6/21/22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Separate images, move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2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4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51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40493"/>
            <a:ext cx="10972800" cy="4685671"/>
          </a:xfrm>
        </p:spPr>
        <p:txBody>
          <a:bodyPr/>
          <a:lstStyle>
            <a:lvl1pPr>
              <a:defRPr/>
            </a:lvl1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Amortized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9144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1.png"/><Relationship Id="rId7" Type="http://schemas.openxmlformats.org/officeDocument/2006/relationships/image" Target="../media/image1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17.jpg"/><Relationship Id="rId4" Type="http://schemas.openxmlformats.org/officeDocument/2006/relationships/image" Target="../media/image32.png"/><Relationship Id="rId9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0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17.jpg"/><Relationship Id="rId5" Type="http://schemas.openxmlformats.org/officeDocument/2006/relationships/image" Target="../media/image41.png"/><Relationship Id="rId10" Type="http://schemas.openxmlformats.org/officeDocument/2006/relationships/image" Target="../media/image20.jpg"/><Relationship Id="rId4" Type="http://schemas.openxmlformats.org/officeDocument/2006/relationships/image" Target="../media/image40.pn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454964" y="977880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Tutorial on amortized optimization for learning to optimize over continuous spaces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AE8201-3818-5F7B-7018-C85883A3D981}"/>
              </a:ext>
            </a:extLst>
          </p:cNvPr>
          <p:cNvSpPr txBox="1">
            <a:spLocks/>
          </p:cNvSpPr>
          <p:nvPr/>
        </p:nvSpPr>
        <p:spPr>
          <a:xfrm>
            <a:off x="357166" y="2709504"/>
            <a:ext cx="11134756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Brandon Amos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Meta AI (FAIR)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657CDD-6915-3E7E-60B6-AAC5B0525703}"/>
              </a:ext>
            </a:extLst>
          </p:cNvPr>
          <p:cNvGrpSpPr/>
          <p:nvPr/>
        </p:nvGrpSpPr>
        <p:grpSpPr>
          <a:xfrm>
            <a:off x="4054496" y="2716976"/>
            <a:ext cx="2372810" cy="450850"/>
            <a:chOff x="277625" y="5844489"/>
            <a:chExt cx="2372810" cy="4508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889502-8A81-B5E7-0453-2229BD136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809" b="-1428"/>
            <a:stretch/>
          </p:blipFill>
          <p:spPr>
            <a:xfrm>
              <a:off x="277625" y="5844489"/>
              <a:ext cx="403030" cy="450850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CF1E0530-55F8-32FD-51E5-144AFDF332E3}"/>
                </a:ext>
              </a:extLst>
            </p:cNvPr>
            <p:cNvSpPr txBox="1">
              <a:spLocks/>
            </p:cNvSpPr>
            <p:nvPr/>
          </p:nvSpPr>
          <p:spPr>
            <a:xfrm>
              <a:off x="595188" y="5862414"/>
              <a:ext cx="2055247" cy="431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  <a:endPara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545F3-E30C-1D1A-B737-526B4D4EDEC8}"/>
              </a:ext>
            </a:extLst>
          </p:cNvPr>
          <p:cNvGrpSpPr/>
          <p:nvPr/>
        </p:nvGrpSpPr>
        <p:grpSpPr>
          <a:xfrm>
            <a:off x="6440569" y="2693287"/>
            <a:ext cx="2663673" cy="497178"/>
            <a:chOff x="278311" y="6191861"/>
            <a:chExt cx="2663673" cy="4971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307E14-F12B-726A-453A-4A39C2666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4914" b="-11851"/>
            <a:stretch/>
          </p:blipFill>
          <p:spPr>
            <a:xfrm>
              <a:off x="278311" y="6191861"/>
              <a:ext cx="402344" cy="497178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8B74CF0C-4C9C-0EAF-6DBB-5136F489E15D}"/>
                </a:ext>
              </a:extLst>
            </p:cNvPr>
            <p:cNvSpPr txBox="1">
              <a:spLocks/>
            </p:cNvSpPr>
            <p:nvPr/>
          </p:nvSpPr>
          <p:spPr>
            <a:xfrm>
              <a:off x="607890" y="6241163"/>
              <a:ext cx="2334094" cy="4258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bamos.github.io</a:t>
              </a:r>
              <a:endPara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Motivation and context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Design decisions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(fully-amortized and semi-amortized models)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(objective-based and regression-based)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/>
                  <a:t>Applications</a:t>
                </a:r>
              </a:p>
              <a:p>
                <a:r>
                  <a:rPr lang="en-US" dirty="0"/>
                  <a:t>  VAEs, hyper-networks, MAML, reinforcement learning, meta optimal transport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Extensions and limitations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4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1C71-4EFA-0E45-E1BA-BBA89E62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Warning:</a:t>
            </a:r>
            <a:r>
              <a:rPr lang="en-US" dirty="0"/>
              <a:t> Quick overview of separate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EB2B-A23F-08CE-6846-96860CDDE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Goal:</a:t>
            </a:r>
            <a:r>
              <a:rPr lang="en-US" dirty="0"/>
              <a:t> Give a broad overview of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existing uses of amortized optimization</a:t>
            </a:r>
          </a:p>
          <a:p>
            <a:r>
              <a:rPr lang="en-US" dirty="0"/>
              <a:t>Will try to focus on the amortization components, but assumes some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1B95-D6DF-3F0E-813F-126B77D234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CB556-7082-07CC-C463-561F893C0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40204-B2D6-AA43-319A-BBC90E7B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2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Amortized variational inference and auto-encoders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63153"/>
                <a:ext cx="10972800" cy="2863011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VAEs amortize the evidence lower bound (ELBO)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model: </a:t>
                </a:r>
                <a:r>
                  <a:rPr lang="en-US" dirty="0">
                    <a:cs typeface="Helvetica Neue" panose="02000503000000020004" pitchFamily="2" charset="0"/>
                  </a:rPr>
                  <a:t>f</a:t>
                </a:r>
                <a:r>
                  <a:rPr lang="en-US" dirty="0"/>
                  <a:t>ully-amortized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neural network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loss: </a:t>
                </a:r>
                <a:r>
                  <a:rPr lang="en-US" dirty="0">
                    <a:cs typeface="Helvetica Neue" panose="02000503000000020004" pitchFamily="2" charset="0"/>
                  </a:rPr>
                  <a:t>o</a:t>
                </a:r>
                <a:r>
                  <a:rPr lang="en-US" dirty="0"/>
                  <a:t>bjective-based</a:t>
                </a:r>
                <a:br>
                  <a:rPr lang="en-US" dirty="0"/>
                </a:b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objective: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ELBO</a:t>
                </a:r>
                <a:endParaRPr lang="en-US" b="1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learning: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lim>
                        </m:limLow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fNam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63153"/>
                <a:ext cx="10972800" cy="2863011"/>
              </a:xfrm>
              <a:blipFill>
                <a:blip r:embed="rId3"/>
                <a:stretch>
                  <a:fillRect l="-578" t="-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43D87D-454F-E9AC-5D9C-81C298331B8E}"/>
                  </a:ext>
                </a:extLst>
              </p:cNvPr>
              <p:cNvSpPr/>
              <p:nvPr/>
            </p:nvSpPr>
            <p:spPr>
              <a:xfrm>
                <a:off x="10396025" y="1477106"/>
                <a:ext cx="506436" cy="506436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43D87D-454F-E9AC-5D9C-81C298331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025" y="1477106"/>
                <a:ext cx="506436" cy="50643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07CCFF2-B777-A6DC-421D-5A97169AD7B1}"/>
                  </a:ext>
                </a:extLst>
              </p:cNvPr>
              <p:cNvSpPr/>
              <p:nvPr/>
            </p:nvSpPr>
            <p:spPr>
              <a:xfrm>
                <a:off x="10407749" y="2501705"/>
                <a:ext cx="506436" cy="506436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07CCFF2-B777-A6DC-421D-5A97169AD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749" y="2501705"/>
                <a:ext cx="506436" cy="50643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5717BD-7063-613E-D89C-51ED1567C8E9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10649243" y="1983542"/>
            <a:ext cx="11724" cy="518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047BBB-28F5-4E7A-F52A-93F939B36433}"/>
              </a:ext>
            </a:extLst>
          </p:cNvPr>
          <p:cNvGrpSpPr/>
          <p:nvPr/>
        </p:nvGrpSpPr>
        <p:grpSpPr>
          <a:xfrm>
            <a:off x="1645564" y="1215068"/>
            <a:ext cx="7290846" cy="1799693"/>
            <a:chOff x="1040653" y="1158798"/>
            <a:chExt cx="7290846" cy="1799693"/>
          </a:xfrm>
        </p:grpSpPr>
        <p:pic>
          <p:nvPicPr>
            <p:cNvPr id="8" name="Picture 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03209B73-F6A9-DBEE-1FF4-753A79FA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653" y="1485900"/>
              <a:ext cx="1103406" cy="1418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D4777A4-9384-9CB0-6CE5-6F502309CF8A}"/>
                    </a:ext>
                  </a:extLst>
                </p:cNvPr>
                <p:cNvSpPr/>
                <p:nvPr/>
              </p:nvSpPr>
              <p:spPr>
                <a:xfrm>
                  <a:off x="2794230" y="1963407"/>
                  <a:ext cx="1074385" cy="498438"/>
                </a:xfrm>
                <a:prstGeom prst="rect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θ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D4777A4-9384-9CB0-6CE5-6F502309C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4230" y="1963407"/>
                  <a:ext cx="1074385" cy="4984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51BAFF-F35B-FFCF-0E73-497A93267CDD}"/>
                    </a:ext>
                  </a:extLst>
                </p:cNvPr>
                <p:cNvSpPr txBox="1"/>
                <p:nvPr/>
              </p:nvSpPr>
              <p:spPr>
                <a:xfrm>
                  <a:off x="1248508" y="1158798"/>
                  <a:ext cx="6084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51BAFF-F35B-FFCF-0E73-497A9326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508" y="1158798"/>
                  <a:ext cx="6084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FB46175-751C-E689-AC8B-16920932D000}"/>
                </a:ext>
              </a:extLst>
            </p:cNvPr>
            <p:cNvSpPr txBox="1">
              <a:spLocks/>
            </p:cNvSpPr>
            <p:nvPr/>
          </p:nvSpPr>
          <p:spPr>
            <a:xfrm>
              <a:off x="2815881" y="1614890"/>
              <a:ext cx="1123071" cy="49526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Encode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DF5C65D-2413-A49F-9017-CFE98F40C018}"/>
                    </a:ext>
                  </a:extLst>
                </p:cNvPr>
                <p:cNvSpPr/>
                <p:nvPr/>
              </p:nvSpPr>
              <p:spPr>
                <a:xfrm>
                  <a:off x="5577288" y="1946994"/>
                  <a:ext cx="1074385" cy="498438"/>
                </a:xfrm>
                <a:prstGeom prst="rect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DF5C65D-2413-A49F-9017-CFE98F40C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288" y="1946994"/>
                  <a:ext cx="1074385" cy="4984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92DF4C7-92BF-7673-2B7F-023EC6BF3E6E}"/>
                </a:ext>
              </a:extLst>
            </p:cNvPr>
            <p:cNvSpPr txBox="1">
              <a:spLocks/>
            </p:cNvSpPr>
            <p:nvPr/>
          </p:nvSpPr>
          <p:spPr>
            <a:xfrm>
              <a:off x="5613007" y="1584410"/>
              <a:ext cx="1123071" cy="49526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Decode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73FDE5D-E45F-E3DE-03CB-1B9DA21756A5}"/>
                </a:ext>
              </a:extLst>
            </p:cNvPr>
            <p:cNvCxnSpPr>
              <a:cxnSpLocks/>
            </p:cNvCxnSpPr>
            <p:nvPr/>
          </p:nvCxnSpPr>
          <p:spPr>
            <a:xfrm>
              <a:off x="2220349" y="2220350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4B0C5E-4196-CB9F-E309-6ACF32A6AA31}"/>
                </a:ext>
              </a:extLst>
            </p:cNvPr>
            <p:cNvCxnSpPr>
              <a:cxnSpLocks/>
            </p:cNvCxnSpPr>
            <p:nvPr/>
          </p:nvCxnSpPr>
          <p:spPr>
            <a:xfrm>
              <a:off x="3863925" y="2203938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1DEA172-1FAF-77B2-05A2-56901C3E0061}"/>
                    </a:ext>
                  </a:extLst>
                </p:cNvPr>
                <p:cNvSpPr/>
                <p:nvPr/>
              </p:nvSpPr>
              <p:spPr>
                <a:xfrm>
                  <a:off x="4457114" y="1953064"/>
                  <a:ext cx="506436" cy="506436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1DEA172-1FAF-77B2-05A2-56901C3E00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114" y="1953064"/>
                  <a:ext cx="506436" cy="50643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5CD360A-89F6-F8EA-8DB0-ACB6FC2B521D}"/>
                </a:ext>
              </a:extLst>
            </p:cNvPr>
            <p:cNvCxnSpPr>
              <a:cxnSpLocks/>
            </p:cNvCxnSpPr>
            <p:nvPr/>
          </p:nvCxnSpPr>
          <p:spPr>
            <a:xfrm>
              <a:off x="4986995" y="2215661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272E556-C880-D44C-35AC-90D9A63E7AE8}"/>
                </a:ext>
              </a:extLst>
            </p:cNvPr>
            <p:cNvCxnSpPr>
              <a:cxnSpLocks/>
            </p:cNvCxnSpPr>
            <p:nvPr/>
          </p:nvCxnSpPr>
          <p:spPr>
            <a:xfrm>
              <a:off x="6675119" y="2187526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FD7CFB4D-6D98-BFA3-D9A7-EDE6B5C0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8093" y="1539826"/>
              <a:ext cx="1103406" cy="1418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4D3F3-5060-9D4F-F38E-EA936BB2D9D3}"/>
                    </a:ext>
                  </a:extLst>
                </p:cNvPr>
                <p:cNvSpPr txBox="1"/>
                <p:nvPr/>
              </p:nvSpPr>
              <p:spPr>
                <a:xfrm>
                  <a:off x="7435948" y="1212724"/>
                  <a:ext cx="6084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4D3F3-5060-9D4F-F38E-EA936BB2D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948" y="1212724"/>
                  <a:ext cx="60842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671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Semi-amortized variational autoencoders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63153"/>
                <a:ext cx="10972800" cy="2863011"/>
              </a:xfrm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Incorporates knowledge of the ELBO into the encoder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model: </a:t>
                </a:r>
                <a:r>
                  <a:rPr lang="en-US" dirty="0"/>
                  <a:t>semi-amortized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ELBO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approximated by gradient updates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loss: </a:t>
                </a:r>
                <a:r>
                  <a:rPr lang="en-US" dirty="0">
                    <a:cs typeface="Helvetica Neue" panose="02000503000000020004" pitchFamily="2" charset="0"/>
                  </a:rPr>
                  <a:t>o</a:t>
                </a:r>
                <a:r>
                  <a:rPr lang="en-US" dirty="0"/>
                  <a:t>bjective-based</a:t>
                </a:r>
                <a:br>
                  <a:rPr lang="en-US" dirty="0"/>
                </a:b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objective: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ELBO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(same as before)</a:t>
                </a:r>
                <a:endParaRPr lang="en-US" b="1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learning: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fNam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63153"/>
                <a:ext cx="10972800" cy="2863011"/>
              </a:xfrm>
              <a:blipFill>
                <a:blip r:embed="rId3"/>
                <a:stretch>
                  <a:fillRect l="-578" t="-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43D87D-454F-E9AC-5D9C-81C298331B8E}"/>
                  </a:ext>
                </a:extLst>
              </p:cNvPr>
              <p:cNvSpPr/>
              <p:nvPr/>
            </p:nvSpPr>
            <p:spPr>
              <a:xfrm>
                <a:off x="10396025" y="1477106"/>
                <a:ext cx="506436" cy="506436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43D87D-454F-E9AC-5D9C-81C298331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025" y="1477106"/>
                <a:ext cx="506436" cy="50643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07CCFF2-B777-A6DC-421D-5A97169AD7B1}"/>
                  </a:ext>
                </a:extLst>
              </p:cNvPr>
              <p:cNvSpPr/>
              <p:nvPr/>
            </p:nvSpPr>
            <p:spPr>
              <a:xfrm>
                <a:off x="10407749" y="2501705"/>
                <a:ext cx="506436" cy="506436"/>
              </a:xfrm>
              <a:prstGeom prst="ellipse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07CCFF2-B777-A6DC-421D-5A97169AD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749" y="2501705"/>
                <a:ext cx="506436" cy="50643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5717BD-7063-613E-D89C-51ED1567C8E9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10649243" y="1983542"/>
            <a:ext cx="11724" cy="518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047BBB-28F5-4E7A-F52A-93F939B36433}"/>
              </a:ext>
            </a:extLst>
          </p:cNvPr>
          <p:cNvGrpSpPr/>
          <p:nvPr/>
        </p:nvGrpSpPr>
        <p:grpSpPr>
          <a:xfrm>
            <a:off x="1645564" y="1215068"/>
            <a:ext cx="7290846" cy="1799693"/>
            <a:chOff x="1040653" y="1158798"/>
            <a:chExt cx="7290846" cy="1799693"/>
          </a:xfrm>
        </p:grpSpPr>
        <p:pic>
          <p:nvPicPr>
            <p:cNvPr id="8" name="Picture 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03209B73-F6A9-DBEE-1FF4-753A79FAF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0653" y="1485900"/>
              <a:ext cx="1103406" cy="1418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D4777A4-9384-9CB0-6CE5-6F502309CF8A}"/>
                    </a:ext>
                  </a:extLst>
                </p:cNvPr>
                <p:cNvSpPr/>
                <p:nvPr/>
              </p:nvSpPr>
              <p:spPr>
                <a:xfrm>
                  <a:off x="2794230" y="1963407"/>
                  <a:ext cx="1074385" cy="498438"/>
                </a:xfrm>
                <a:prstGeom prst="rect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  <m:t>λ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θ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D4777A4-9384-9CB0-6CE5-6F502309C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4230" y="1963407"/>
                  <a:ext cx="1074385" cy="49843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51BAFF-F35B-FFCF-0E73-497A93267CDD}"/>
                    </a:ext>
                  </a:extLst>
                </p:cNvPr>
                <p:cNvSpPr txBox="1"/>
                <p:nvPr/>
              </p:nvSpPr>
              <p:spPr>
                <a:xfrm>
                  <a:off x="1248508" y="1158798"/>
                  <a:ext cx="6084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51BAFF-F35B-FFCF-0E73-497A9326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508" y="1158798"/>
                  <a:ext cx="60842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FB46175-751C-E689-AC8B-16920932D000}"/>
                </a:ext>
              </a:extLst>
            </p:cNvPr>
            <p:cNvSpPr txBox="1">
              <a:spLocks/>
            </p:cNvSpPr>
            <p:nvPr/>
          </p:nvSpPr>
          <p:spPr>
            <a:xfrm>
              <a:off x="2815881" y="1614890"/>
              <a:ext cx="1123071" cy="49526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Encode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DF5C65D-2413-A49F-9017-CFE98F40C018}"/>
                    </a:ext>
                  </a:extLst>
                </p:cNvPr>
                <p:cNvSpPr/>
                <p:nvPr/>
              </p:nvSpPr>
              <p:spPr>
                <a:xfrm>
                  <a:off x="5577288" y="1946994"/>
                  <a:ext cx="1074385" cy="498438"/>
                </a:xfrm>
                <a:prstGeom prst="rect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 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𝑧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DF5C65D-2413-A49F-9017-CFE98F40C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288" y="1946994"/>
                  <a:ext cx="1074385" cy="49843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892DF4C7-92BF-7673-2B7F-023EC6BF3E6E}"/>
                </a:ext>
              </a:extLst>
            </p:cNvPr>
            <p:cNvSpPr txBox="1">
              <a:spLocks/>
            </p:cNvSpPr>
            <p:nvPr/>
          </p:nvSpPr>
          <p:spPr>
            <a:xfrm>
              <a:off x="5613007" y="1584410"/>
              <a:ext cx="1123071" cy="49526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Decode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73FDE5D-E45F-E3DE-03CB-1B9DA21756A5}"/>
                </a:ext>
              </a:extLst>
            </p:cNvPr>
            <p:cNvCxnSpPr>
              <a:cxnSpLocks/>
            </p:cNvCxnSpPr>
            <p:nvPr/>
          </p:nvCxnSpPr>
          <p:spPr>
            <a:xfrm>
              <a:off x="2220349" y="2220350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4B0C5E-4196-CB9F-E309-6ACF32A6AA31}"/>
                </a:ext>
              </a:extLst>
            </p:cNvPr>
            <p:cNvCxnSpPr>
              <a:cxnSpLocks/>
            </p:cNvCxnSpPr>
            <p:nvPr/>
          </p:nvCxnSpPr>
          <p:spPr>
            <a:xfrm>
              <a:off x="3863925" y="2203938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1DEA172-1FAF-77B2-05A2-56901C3E0061}"/>
                    </a:ext>
                  </a:extLst>
                </p:cNvPr>
                <p:cNvSpPr/>
                <p:nvPr/>
              </p:nvSpPr>
              <p:spPr>
                <a:xfrm>
                  <a:off x="4457114" y="1953064"/>
                  <a:ext cx="506436" cy="506436"/>
                </a:xfrm>
                <a:prstGeom prst="ellipse">
                  <a:avLst/>
                </a:prstGeom>
                <a:noFill/>
                <a:ln w="25400"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1DEA172-1FAF-77B2-05A2-56901C3E00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114" y="1953064"/>
                  <a:ext cx="506436" cy="50643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5CD360A-89F6-F8EA-8DB0-ACB6FC2B521D}"/>
                </a:ext>
              </a:extLst>
            </p:cNvPr>
            <p:cNvCxnSpPr>
              <a:cxnSpLocks/>
            </p:cNvCxnSpPr>
            <p:nvPr/>
          </p:nvCxnSpPr>
          <p:spPr>
            <a:xfrm>
              <a:off x="4986995" y="2215661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272E556-C880-D44C-35AC-90D9A63E7AE8}"/>
                </a:ext>
              </a:extLst>
            </p:cNvPr>
            <p:cNvCxnSpPr>
              <a:cxnSpLocks/>
            </p:cNvCxnSpPr>
            <p:nvPr/>
          </p:nvCxnSpPr>
          <p:spPr>
            <a:xfrm>
              <a:off x="6675119" y="2187526"/>
              <a:ext cx="579121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FD7CFB4D-6D98-BFA3-D9A7-EDE6B5C0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8093" y="1539826"/>
              <a:ext cx="1103406" cy="1418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4D3F3-5060-9D4F-F38E-EA936BB2D9D3}"/>
                    </a:ext>
                  </a:extLst>
                </p:cNvPr>
                <p:cNvSpPr txBox="1"/>
                <p:nvPr/>
              </p:nvSpPr>
              <p:spPr>
                <a:xfrm>
                  <a:off x="7435948" y="1212724"/>
                  <a:ext cx="60842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E4D3F3-5060-9D4F-F38E-EA936BB2D9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5948" y="1212724"/>
                  <a:ext cx="608428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FEE821D-AA5E-68B0-5709-406DAFE2E029}"/>
              </a:ext>
            </a:extLst>
          </p:cNvPr>
          <p:cNvSpPr/>
          <p:nvPr/>
        </p:nvSpPr>
        <p:spPr>
          <a:xfrm>
            <a:off x="1553565" y="3931712"/>
            <a:ext cx="1827589" cy="312235"/>
          </a:xfrm>
          <a:prstGeom prst="rect">
            <a:avLst/>
          </a:prstGeom>
          <a:solidFill>
            <a:srgbClr val="FFC000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0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Hyper-networks as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4053526"/>
                <a:ext cx="10972800" cy="2072637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model: </a:t>
                </a:r>
                <a:r>
                  <a:rPr lang="en-US" dirty="0"/>
                  <a:t>fully-amortized</a:t>
                </a:r>
                <a:br>
                  <a:rPr lang="en-US" dirty="0"/>
                </a:b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loss: </a:t>
                </a:r>
                <a:r>
                  <a:rPr lang="en-US" dirty="0"/>
                  <a:t>objective-based</a:t>
                </a:r>
                <a:br>
                  <a:rPr lang="en-US" dirty="0"/>
                </a:b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objective:</a:t>
                </a:r>
                <a:r>
                  <a:rPr lang="en-US" dirty="0"/>
                  <a:t> task loss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learning: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𝒯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𝒯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4053526"/>
                <a:ext cx="10972800" cy="2072637"/>
              </a:xfrm>
              <a:blipFill>
                <a:blip r:embed="rId2"/>
                <a:stretch>
                  <a:fillRect l="-578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0EFB5B-985F-6112-974D-972ECF809151}"/>
              </a:ext>
            </a:extLst>
          </p:cNvPr>
          <p:cNvCxnSpPr>
            <a:cxnSpLocks/>
          </p:cNvCxnSpPr>
          <p:nvPr/>
        </p:nvCxnSpPr>
        <p:spPr>
          <a:xfrm>
            <a:off x="3943029" y="2835222"/>
            <a:ext cx="7082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7CDE36-6004-0037-C053-CF69F19FC0FD}"/>
                  </a:ext>
                </a:extLst>
              </p:cNvPr>
              <p:cNvSpPr/>
              <p:nvPr/>
            </p:nvSpPr>
            <p:spPr>
              <a:xfrm>
                <a:off x="6722488" y="2609468"/>
                <a:ext cx="1074385" cy="498438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𝜑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E7CDE36-6004-0037-C053-CF69F19FC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88" y="2609468"/>
                <a:ext cx="1074385" cy="498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50216-5CA7-F8C0-B9D9-211111F09BDE}"/>
                  </a:ext>
                </a:extLst>
              </p:cNvPr>
              <p:cNvSpPr/>
              <p:nvPr/>
            </p:nvSpPr>
            <p:spPr>
              <a:xfrm>
                <a:off x="4631417" y="2581114"/>
                <a:ext cx="1339436" cy="498438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𝒯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7450216-5CA7-F8C0-B9D9-211111F09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417" y="2581114"/>
                <a:ext cx="1339436" cy="498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893712-1C92-167D-2332-0BFF9A5A7340}"/>
                  </a:ext>
                </a:extLst>
              </p:cNvPr>
              <p:cNvSpPr txBox="1"/>
              <p:nvPr/>
            </p:nvSpPr>
            <p:spPr>
              <a:xfrm>
                <a:off x="2371305" y="1425274"/>
                <a:ext cx="101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893712-1C92-167D-2332-0BFF9A5A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305" y="1425274"/>
                <a:ext cx="1015819" cy="369332"/>
              </a:xfrm>
              <a:prstGeom prst="rect">
                <a:avLst/>
              </a:prstGeom>
              <a:blipFill>
                <a:blip r:embed="rId5"/>
                <a:stretch>
                  <a:fillRect l="-4938" t="-1333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EE0DE77-037B-2330-6ECF-8D2241D14F37}"/>
              </a:ext>
            </a:extLst>
          </p:cNvPr>
          <p:cNvSpPr txBox="1"/>
          <p:nvPr/>
        </p:nvSpPr>
        <p:spPr>
          <a:xfrm>
            <a:off x="4531722" y="2254971"/>
            <a:ext cx="1917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hyper-network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FABF97-97B6-B27E-B20E-41D0411F3161}"/>
              </a:ext>
            </a:extLst>
          </p:cNvPr>
          <p:cNvCxnSpPr>
            <a:cxnSpLocks/>
          </p:cNvCxnSpPr>
          <p:nvPr/>
        </p:nvCxnSpPr>
        <p:spPr>
          <a:xfrm>
            <a:off x="5989118" y="2825328"/>
            <a:ext cx="7082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5D08E20-2C29-887F-3D95-468895904EAC}"/>
              </a:ext>
            </a:extLst>
          </p:cNvPr>
          <p:cNvSpPr txBox="1"/>
          <p:nvPr/>
        </p:nvSpPr>
        <p:spPr>
          <a:xfrm>
            <a:off x="6693676" y="2279781"/>
            <a:ext cx="11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network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E9D3D0-619D-089C-8697-9D7EE13235D4}"/>
              </a:ext>
            </a:extLst>
          </p:cNvPr>
          <p:cNvCxnSpPr>
            <a:cxnSpLocks/>
          </p:cNvCxnSpPr>
          <p:nvPr/>
        </p:nvCxnSpPr>
        <p:spPr>
          <a:xfrm>
            <a:off x="7810831" y="2850137"/>
            <a:ext cx="7082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9D7C30-E1EE-9524-C792-12EB836AE580}"/>
                  </a:ext>
                </a:extLst>
              </p:cNvPr>
              <p:cNvSpPr/>
              <p:nvPr/>
            </p:nvSpPr>
            <p:spPr>
              <a:xfrm>
                <a:off x="8501670" y="2623644"/>
                <a:ext cx="1074385" cy="498438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𝒯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9D7C30-E1EE-9524-C792-12EB836AE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670" y="2623644"/>
                <a:ext cx="1074385" cy="498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9BEA4EF-3E4E-4B94-638C-8CE207E7499C}"/>
              </a:ext>
            </a:extLst>
          </p:cNvPr>
          <p:cNvSpPr txBox="1"/>
          <p:nvPr/>
        </p:nvSpPr>
        <p:spPr>
          <a:xfrm>
            <a:off x="8494122" y="2272692"/>
            <a:ext cx="11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loss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70ABE-6740-59AA-B5DB-70EE52DEA22C}"/>
              </a:ext>
            </a:extLst>
          </p:cNvPr>
          <p:cNvGrpSpPr/>
          <p:nvPr/>
        </p:nvGrpSpPr>
        <p:grpSpPr>
          <a:xfrm>
            <a:off x="1684604" y="1770831"/>
            <a:ext cx="2375465" cy="1987844"/>
            <a:chOff x="1684604" y="1770831"/>
            <a:chExt cx="2375465" cy="1987844"/>
          </a:xfrm>
        </p:grpSpPr>
        <p:pic>
          <p:nvPicPr>
            <p:cNvPr id="30" name="Picture 29" descr="A picture containing water, nature, river, shore&#10;&#10;Description automatically generated">
              <a:extLst>
                <a:ext uri="{FF2B5EF4-FFF2-40B4-BE49-F238E27FC236}">
                  <a16:creationId xmlns:a16="http://schemas.microsoft.com/office/drawing/2014/main" id="{793D59D9-309A-EC60-19F2-6C72E49B8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4604" y="2884146"/>
              <a:ext cx="1078586" cy="874529"/>
            </a:xfrm>
            <a:prstGeom prst="rect">
              <a:avLst/>
            </a:prstGeom>
          </p:spPr>
        </p:pic>
        <p:pic>
          <p:nvPicPr>
            <p:cNvPr id="32" name="Picture 3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50E2013-FC25-B4BA-DCAB-FD6268AA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8749" y="1771222"/>
              <a:ext cx="1552352" cy="1118688"/>
            </a:xfrm>
            <a:prstGeom prst="rect">
              <a:avLst/>
            </a:prstGeom>
          </p:spPr>
        </p:pic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1B17461-06A2-DAF0-6EC7-5C07F9811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0131" y="2841765"/>
              <a:ext cx="1342952" cy="915215"/>
            </a:xfrm>
            <a:prstGeom prst="rect">
              <a:avLst/>
            </a:prstGeom>
          </p:spPr>
        </p:pic>
        <p:pic>
          <p:nvPicPr>
            <p:cNvPr id="20" name="Picture 19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74C95169-3FA8-F01D-5150-05590D620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25171" y="1770831"/>
              <a:ext cx="834898" cy="1073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138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MAML as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940404"/>
                <a:ext cx="7299489" cy="2185760"/>
              </a:xfrm>
            </p:spPr>
            <p:txBody>
              <a:bodyPr/>
              <a:lstStyle/>
              <a:p>
                <a:r>
                  <a:rPr lang="en-US" dirty="0"/>
                  <a:t>Setup almost identical to hyper-networks, except for the model</a:t>
                </a:r>
              </a:p>
              <a:p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model: </a:t>
                </a:r>
                <a:r>
                  <a:rPr lang="en-US" dirty="0"/>
                  <a:t>semi-amortized </a:t>
                </a:r>
                <a:br>
                  <a:rPr lang="en-US" dirty="0"/>
                </a:b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loss: </a:t>
                </a:r>
                <a:r>
                  <a:rPr lang="en-US" dirty="0"/>
                  <a:t>objective-based 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objective: </a:t>
                </a:r>
                <a:r>
                  <a:rPr lang="en-US" dirty="0"/>
                  <a:t>task loss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learning: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𝒯</m:t>
                                </m:r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𝒯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940404"/>
                <a:ext cx="7299489" cy="2185760"/>
              </a:xfrm>
              <a:blipFill>
                <a:blip r:embed="rId2"/>
                <a:stretch>
                  <a:fillRect l="-870" t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maml">
            <a:extLst>
              <a:ext uri="{FF2B5EF4-FFF2-40B4-BE49-F238E27FC236}">
                <a16:creationId xmlns:a16="http://schemas.microsoft.com/office/drawing/2014/main" id="{9F282B0D-C180-1CC1-7514-6511D3BCA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45" y="3475085"/>
            <a:ext cx="4169455" cy="248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AC6572-B274-9E17-383E-19EB0D7B97A5}"/>
              </a:ext>
            </a:extLst>
          </p:cNvPr>
          <p:cNvCxnSpPr>
            <a:cxnSpLocks/>
          </p:cNvCxnSpPr>
          <p:nvPr/>
        </p:nvCxnSpPr>
        <p:spPr>
          <a:xfrm>
            <a:off x="3943029" y="2797514"/>
            <a:ext cx="7082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AA9D8D-C59D-699C-6DAA-71271B6BD7F3}"/>
                  </a:ext>
                </a:extLst>
              </p:cNvPr>
              <p:cNvSpPr/>
              <p:nvPr/>
            </p:nvSpPr>
            <p:spPr>
              <a:xfrm>
                <a:off x="6722488" y="2571760"/>
                <a:ext cx="1074385" cy="498438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𝜑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AA9D8D-C59D-699C-6DAA-71271B6BD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488" y="2571760"/>
                <a:ext cx="1074385" cy="498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CD0876-2303-441A-9653-97F759312926}"/>
                  </a:ext>
                </a:extLst>
              </p:cNvPr>
              <p:cNvSpPr/>
              <p:nvPr/>
            </p:nvSpPr>
            <p:spPr>
              <a:xfrm>
                <a:off x="4631417" y="2543406"/>
                <a:ext cx="1339436" cy="498438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𝒯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CD0876-2303-441A-9653-97F759312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417" y="2543406"/>
                <a:ext cx="1339436" cy="498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C0BE0-BE52-DFF2-3ECC-CAB4A51DBDC0}"/>
                  </a:ext>
                </a:extLst>
              </p:cNvPr>
              <p:cNvSpPr txBox="1"/>
              <p:nvPr/>
            </p:nvSpPr>
            <p:spPr>
              <a:xfrm>
                <a:off x="2371305" y="1387566"/>
                <a:ext cx="10158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task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C0BE0-BE52-DFF2-3ECC-CAB4A51DB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305" y="1387566"/>
                <a:ext cx="1015819" cy="369332"/>
              </a:xfrm>
              <a:prstGeom prst="rect">
                <a:avLst/>
              </a:prstGeom>
              <a:blipFill>
                <a:blip r:embed="rId6"/>
                <a:stretch>
                  <a:fillRect l="-4938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61BBF5-912B-3A23-470F-34E2AC6A76BD}"/>
              </a:ext>
            </a:extLst>
          </p:cNvPr>
          <p:cNvSpPr txBox="1"/>
          <p:nvPr/>
        </p:nvSpPr>
        <p:spPr>
          <a:xfrm>
            <a:off x="4531722" y="2217263"/>
            <a:ext cx="1917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hyper-network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B530CB-9DDF-CE96-5A60-5AC1D059E65B}"/>
              </a:ext>
            </a:extLst>
          </p:cNvPr>
          <p:cNvCxnSpPr>
            <a:cxnSpLocks/>
          </p:cNvCxnSpPr>
          <p:nvPr/>
        </p:nvCxnSpPr>
        <p:spPr>
          <a:xfrm>
            <a:off x="5989118" y="2787620"/>
            <a:ext cx="7082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F70450-CEAE-C003-9458-84182DE58B5D}"/>
              </a:ext>
            </a:extLst>
          </p:cNvPr>
          <p:cNvSpPr txBox="1"/>
          <p:nvPr/>
        </p:nvSpPr>
        <p:spPr>
          <a:xfrm>
            <a:off x="6693676" y="2242073"/>
            <a:ext cx="11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network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75514B-11F9-FA02-6482-84E453C2A468}"/>
              </a:ext>
            </a:extLst>
          </p:cNvPr>
          <p:cNvCxnSpPr>
            <a:cxnSpLocks/>
          </p:cNvCxnSpPr>
          <p:nvPr/>
        </p:nvCxnSpPr>
        <p:spPr>
          <a:xfrm>
            <a:off x="7810831" y="2812429"/>
            <a:ext cx="70829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063C7A-EB26-2606-889D-B96A22BE25F5}"/>
                  </a:ext>
                </a:extLst>
              </p:cNvPr>
              <p:cNvSpPr/>
              <p:nvPr/>
            </p:nvSpPr>
            <p:spPr>
              <a:xfrm>
                <a:off x="8501670" y="2585936"/>
                <a:ext cx="1074385" cy="498438"/>
              </a:xfrm>
              <a:prstGeom prst="rect">
                <a:avLst/>
              </a:prstGeom>
              <a:noFill/>
              <a:ln w="254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𝒯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063C7A-EB26-2606-889D-B96A22BE2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670" y="2585936"/>
                <a:ext cx="1074385" cy="498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2730E92-BB8E-7A07-84DB-0088E7AC5AB0}"/>
              </a:ext>
            </a:extLst>
          </p:cNvPr>
          <p:cNvSpPr txBox="1"/>
          <p:nvPr/>
        </p:nvSpPr>
        <p:spPr>
          <a:xfrm>
            <a:off x="8494122" y="2234984"/>
            <a:ext cx="11378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task loss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4450D6-2C1C-82E0-6AA6-D6F51AE2A813}"/>
              </a:ext>
            </a:extLst>
          </p:cNvPr>
          <p:cNvGrpSpPr/>
          <p:nvPr/>
        </p:nvGrpSpPr>
        <p:grpSpPr>
          <a:xfrm>
            <a:off x="1684604" y="1733123"/>
            <a:ext cx="2375465" cy="1987844"/>
            <a:chOff x="1684604" y="1770831"/>
            <a:chExt cx="2375465" cy="1987844"/>
          </a:xfrm>
        </p:grpSpPr>
        <p:pic>
          <p:nvPicPr>
            <p:cNvPr id="19" name="Picture 18" descr="A picture containing water, nature, river, shore&#10;&#10;Description automatically generated">
              <a:extLst>
                <a:ext uri="{FF2B5EF4-FFF2-40B4-BE49-F238E27FC236}">
                  <a16:creationId xmlns:a16="http://schemas.microsoft.com/office/drawing/2014/main" id="{AB2A348E-5972-CE33-CB3C-08D81BE7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4604" y="2884146"/>
              <a:ext cx="1078586" cy="874529"/>
            </a:xfrm>
            <a:prstGeom prst="rect">
              <a:avLst/>
            </a:prstGeom>
          </p:spPr>
        </p:pic>
        <p:pic>
          <p:nvPicPr>
            <p:cNvPr id="20" name="Picture 1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026C5D5-DA34-3F86-5085-BD7B6AF9B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8749" y="1771222"/>
              <a:ext cx="1552352" cy="1118688"/>
            </a:xfrm>
            <a:prstGeom prst="rect">
              <a:avLst/>
            </a:prstGeom>
          </p:spPr>
        </p:pic>
        <p:pic>
          <p:nvPicPr>
            <p:cNvPr id="21" name="Picture 2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EDF5A32-F6AC-DF44-0809-89ADBEAB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0131" y="2841765"/>
              <a:ext cx="1342952" cy="915215"/>
            </a:xfrm>
            <a:prstGeom prst="rect">
              <a:avLst/>
            </a:prstGeom>
          </p:spPr>
        </p:pic>
        <p:pic>
          <p:nvPicPr>
            <p:cNvPr id="22" name="Picture 21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9BB37527-522B-0ED1-6742-BC675147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25171" y="1770831"/>
              <a:ext cx="834898" cy="107344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B2758B1-8C97-659D-4905-6BC984FE9E6D}"/>
              </a:ext>
            </a:extLst>
          </p:cNvPr>
          <p:cNvSpPr/>
          <p:nvPr/>
        </p:nvSpPr>
        <p:spPr>
          <a:xfrm>
            <a:off x="1552662" y="4601619"/>
            <a:ext cx="1827589" cy="312235"/>
          </a:xfrm>
          <a:prstGeom prst="rect">
            <a:avLst/>
          </a:prstGeom>
          <a:solidFill>
            <a:srgbClr val="FFC000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Amortized policy learning in 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00537"/>
                <a:ext cx="6549957" cy="4725627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policy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almost every reinforcement learning method performs amortized optimization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setup: </a:t>
                </a:r>
                <a:r>
                  <a:rPr lang="en-US" dirty="0"/>
                  <a:t>Controlling a continuous MDP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policy: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Helvetica Neue" panose="02000503000000020004" pitchFamily="2" charset="0"/>
                </a:endParaRP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value</a:t>
                </a:r>
                <a:r>
                  <a:rPr lang="en-US" b="1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(expected reward)</a:t>
                </a:r>
                <a:r>
                  <a:rPr lang="en-US" b="1" dirty="0"/>
                  <a:t>: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-value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model: </a:t>
                </a:r>
                <a:r>
                  <a:rPr lang="en-US" dirty="0">
                    <a:cs typeface="Helvetica Neue" panose="02000503000000020004" pitchFamily="2" charset="0"/>
                  </a:rPr>
                  <a:t>f</a:t>
                </a:r>
                <a:r>
                  <a:rPr lang="en-US" dirty="0"/>
                  <a:t>ully-amortized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loss: </a:t>
                </a:r>
                <a:r>
                  <a:rPr lang="en-US" dirty="0">
                    <a:cs typeface="Helvetica Neue" panose="02000503000000020004" pitchFamily="2" charset="0"/>
                  </a:rPr>
                  <a:t>o</a:t>
                </a:r>
                <a:r>
                  <a:rPr lang="en-US" dirty="0"/>
                  <a:t>bjective-based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-value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learning: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00537"/>
                <a:ext cx="6549957" cy="4725627"/>
              </a:xfrm>
              <a:blipFill>
                <a:blip r:embed="rId2"/>
                <a:stretch>
                  <a:fillRect l="-969" t="-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40469-99C3-CBDE-31C6-2472DAF5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3"/>
          <a:stretch/>
        </p:blipFill>
        <p:spPr>
          <a:xfrm>
            <a:off x="6961237" y="2971256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E6DEC-F4B5-DF9C-64A0-8BA10FB68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8492"/>
          <a:stretch/>
        </p:blipFill>
        <p:spPr>
          <a:xfrm>
            <a:off x="6245160" y="4623750"/>
            <a:ext cx="5819331" cy="1553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98263-4DD3-460C-7944-EF298FC89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57"/>
          <a:stretch/>
        </p:blipFill>
        <p:spPr>
          <a:xfrm>
            <a:off x="7068898" y="1353221"/>
            <a:ext cx="4171854" cy="16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(Amortized) meta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548361"/>
                <a:ext cx="6786282" cy="2855062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goal: </a:t>
                </a:r>
                <a:r>
                  <a:rPr lang="en-US" dirty="0">
                    <a:cs typeface="Helvetica Neue" panose="02000503000000020004" pitchFamily="2" charset="0"/>
                  </a:rPr>
                  <a:t>Op</a:t>
                </a:r>
                <a:r>
                  <a:rPr lang="en-US" dirty="0"/>
                  <a:t>timally transport mass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model: </a:t>
                </a:r>
                <a:r>
                  <a:rPr lang="en-US" dirty="0">
                    <a:cs typeface="Helvetica Neue" panose="02000503000000020004" pitchFamily="2" charset="0"/>
                  </a:rPr>
                  <a:t>f</a:t>
                </a:r>
                <a:r>
                  <a:rPr lang="en-US" dirty="0"/>
                  <a:t>ully-amortized (hyper-network)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loss: </a:t>
                </a:r>
                <a:r>
                  <a:rPr lang="en-US" dirty="0">
                    <a:cs typeface="Helvetica Neue" panose="02000503000000020004" pitchFamily="2" charset="0"/>
                  </a:rPr>
                  <a:t>o</a:t>
                </a:r>
                <a:r>
                  <a:rPr lang="en-US" dirty="0"/>
                  <a:t>bjective-based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objective: </a:t>
                </a:r>
                <a:r>
                  <a:rPr lang="en-US" dirty="0"/>
                  <a:t>transport cost</a:t>
                </a:r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learning: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548361"/>
                <a:ext cx="6786282" cy="2855062"/>
              </a:xfrm>
              <a:blipFill>
                <a:blip r:embed="rId2"/>
                <a:stretch>
                  <a:fillRect l="-935" t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08982-2588-8DBD-302B-0708AF7E3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297" y="1524590"/>
            <a:ext cx="5461000" cy="186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46EE2-8841-533D-EFE3-8C89DE6C6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028" y="1770600"/>
            <a:ext cx="4268309" cy="831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8C31D6-310A-D246-DDC0-6A59AB84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296" y="2997855"/>
            <a:ext cx="3905514" cy="321630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E150A4-FE3D-AE6D-529E-DF9A511D0B34}"/>
              </a:ext>
            </a:extLst>
          </p:cNvPr>
          <p:cNvSpPr txBox="1">
            <a:spLocks/>
          </p:cNvSpPr>
          <p:nvPr/>
        </p:nvSpPr>
        <p:spPr>
          <a:xfrm>
            <a:off x="4777819" y="1104507"/>
            <a:ext cx="3074709" cy="3566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Available on workplace</a:t>
            </a:r>
          </a:p>
        </p:txBody>
      </p:sp>
    </p:spTree>
    <p:extLst>
      <p:ext uri="{BB962C8B-B14F-4D97-AF65-F5344CB8AC3E}">
        <p14:creationId xmlns:p14="http://schemas.microsoft.com/office/powerpoint/2010/main" val="323202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(Amortized) meta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8F425-ABCF-2D36-3797-584507BF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397" y="3189927"/>
            <a:ext cx="6177603" cy="1532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" y="2197286"/>
            <a:ext cx="5724403" cy="32137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5C5DC1-EBDC-6BE4-6EE0-242A0360D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68" y="1376315"/>
            <a:ext cx="10617724" cy="1395165"/>
          </a:xfrm>
        </p:spPr>
        <p:txBody>
          <a:bodyPr/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 couplings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10000x faster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than SOTA solvers that doesn’t use learning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876A-C4E9-C23D-E918-504A8FA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a powerful modeling tool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AC01-D261-EBE7-7933-D038953EAA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5AE4-7C59-F094-9068-C1AED983D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CF0B-E0B5-27F0-E65B-CB30016A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CE3228-1246-5024-EAD8-1950D5DF2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optimization expresses many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non-trivial operations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Control, reinforcement learning, robotics, geometry (projections), variational inference, finance (portfolio optimization), sparse coding, meta-learning, deep equilibrium networks, optimal transport, game and market equilibrium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4BBDB526-9B91-5989-E410-D7904B97283F}"/>
              </a:ext>
            </a:extLst>
          </p:cNvPr>
          <p:cNvSpPr txBox="1">
            <a:spLocks/>
          </p:cNvSpPr>
          <p:nvPr/>
        </p:nvSpPr>
        <p:spPr>
          <a:xfrm>
            <a:off x="682487" y="3487951"/>
            <a:ext cx="7401338" cy="51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Application: </a:t>
            </a:r>
            <a:r>
              <a:rPr lang="en-US" dirty="0"/>
              <a:t>Continuous control of a robotic system: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EE881-D23F-CB12-F9E1-CDA7C663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91" y="3845539"/>
            <a:ext cx="10428052" cy="2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2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Motivation and context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Design decisions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(fully-amortized and semi-amortized models)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(objective-based and regression-based)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Applications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VAEs, hyper-networks, MAML, reinforcement learning, meta optimal transport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/>
                  <a:t>Extensions and limitations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25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B5447-95D9-32A8-8B23-818176E8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F627-7FA9-B371-A81C-830117311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</a:t>
            </a:r>
            <a:r>
              <a:rPr lang="en-US" dirty="0">
                <a:solidFill>
                  <a:srgbClr val="4EB648"/>
                </a:solidFill>
              </a:rPr>
              <a:t>extreme computational advantages </a:t>
            </a:r>
            <a:r>
              <a:rPr lang="en-US" dirty="0"/>
              <a:t>in many settings</a:t>
            </a:r>
          </a:p>
          <a:p>
            <a:r>
              <a:rPr lang="en-US" dirty="0"/>
              <a:t>but may be </a:t>
            </a:r>
            <a:r>
              <a:rPr lang="en-US" dirty="0">
                <a:solidFill>
                  <a:srgbClr val="98202C"/>
                </a:solidFill>
              </a:rPr>
              <a:t>detrimental and suboptimal</a:t>
            </a:r>
            <a:r>
              <a:rPr lang="en-US" dirty="0"/>
              <a:t> in the wrong settings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Difficult in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out-of-domain settings </a:t>
            </a:r>
            <a:r>
              <a:rPr lang="en-US" dirty="0"/>
              <a:t>when the contexts significantly change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Generally difficult to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ensure stability or convergence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Typically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 not solve previously intractable problems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Can be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difficult to obtain high-accuracy solutions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without fine-tuning/semi-amortization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0175A-AE91-E56C-B0BB-A230B37A4C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D0456-AEB2-B0B4-D00C-3E90C0731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FADE-131B-C394-29CA-B40ADC8D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1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59D1-F4F0-1C49-FAC4-E046B9C3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F793-42AC-2183-A9AE-2F850CD0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settings here: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unconstrained continuous Euclidean optimization problems</a:t>
            </a:r>
          </a:p>
          <a:p>
            <a:r>
              <a:rPr lang="en-US" dirty="0"/>
              <a:t>Possible to expand far beyond these: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applications and settings for semi-amortized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Constrained domains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with differentiable projections)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optimization settings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with differentiable discrete optimization)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Non-Euclidean settings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with Riemannian optimization)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C186-BAAF-FB2F-A68B-5D3680DE69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A6A10-4983-F991-B252-4469342F7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42049-2BEA-A0CF-7C95-E3D06CCF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73F5A-A5EA-5ED2-F843-5E0627D1F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231" y="3333450"/>
            <a:ext cx="2866464" cy="29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4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E958D30-8ACB-C745-BA99-A96E0EEE7639}"/>
              </a:ext>
            </a:extLst>
          </p:cNvPr>
          <p:cNvSpPr txBox="1">
            <a:spLocks/>
          </p:cNvSpPr>
          <p:nvPr/>
        </p:nvSpPr>
        <p:spPr>
          <a:xfrm>
            <a:off x="357166" y="1929578"/>
            <a:ext cx="11134756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Meta AI (FAIR)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454964" y="197954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Tutorial on amortized optimization for learning to optimize over continuous spaces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A9F785-287E-1BDB-2AE3-B09F15E02F23}"/>
              </a:ext>
            </a:extLst>
          </p:cNvPr>
          <p:cNvGrpSpPr/>
          <p:nvPr/>
        </p:nvGrpSpPr>
        <p:grpSpPr>
          <a:xfrm>
            <a:off x="4054496" y="1937050"/>
            <a:ext cx="2372810" cy="450850"/>
            <a:chOff x="277625" y="5844489"/>
            <a:chExt cx="2372810" cy="4508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C861B-5016-6F39-47CF-896AE868D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809" b="-1428"/>
            <a:stretch/>
          </p:blipFill>
          <p:spPr>
            <a:xfrm>
              <a:off x="277625" y="5844489"/>
              <a:ext cx="403030" cy="450850"/>
            </a:xfrm>
            <a:prstGeom prst="rect">
              <a:avLst/>
            </a:prstGeom>
          </p:spPr>
        </p:pic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6BA5B80-2447-873F-DBE5-FB5F1F751F70}"/>
                </a:ext>
              </a:extLst>
            </p:cNvPr>
            <p:cNvSpPr txBox="1">
              <a:spLocks/>
            </p:cNvSpPr>
            <p:nvPr/>
          </p:nvSpPr>
          <p:spPr>
            <a:xfrm>
              <a:off x="595188" y="5862414"/>
              <a:ext cx="2055247" cy="431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  <a:endPara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693FC0-E4FB-F810-154E-D52D9F161D22}"/>
              </a:ext>
            </a:extLst>
          </p:cNvPr>
          <p:cNvGrpSpPr/>
          <p:nvPr/>
        </p:nvGrpSpPr>
        <p:grpSpPr>
          <a:xfrm>
            <a:off x="6440569" y="1913361"/>
            <a:ext cx="2663673" cy="497178"/>
            <a:chOff x="278311" y="6191861"/>
            <a:chExt cx="2663673" cy="4971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E80E0A-5597-C5B3-33B6-C1E881D38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4914" b="-11851"/>
            <a:stretch/>
          </p:blipFill>
          <p:spPr>
            <a:xfrm>
              <a:off x="278311" y="6191861"/>
              <a:ext cx="402344" cy="497178"/>
            </a:xfrm>
            <a:prstGeom prst="rect">
              <a:avLst/>
            </a:prstGeom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B556CF40-FBA4-F550-D99C-BAE565C33433}"/>
                </a:ext>
              </a:extLst>
            </p:cNvPr>
            <p:cNvSpPr txBox="1">
              <a:spLocks/>
            </p:cNvSpPr>
            <p:nvPr/>
          </p:nvSpPr>
          <p:spPr>
            <a:xfrm>
              <a:off x="607890" y="6241163"/>
              <a:ext cx="2334094" cy="42585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bamos.github.io</a:t>
              </a:r>
              <a:endPara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35A23F24-F255-AE1A-5073-6832CD8A307C}"/>
              </a:ext>
            </a:extLst>
          </p:cNvPr>
          <p:cNvSpPr txBox="1">
            <a:spLocks/>
          </p:cNvSpPr>
          <p:nvPr/>
        </p:nvSpPr>
        <p:spPr>
          <a:xfrm>
            <a:off x="545482" y="6109603"/>
            <a:ext cx="11555896" cy="566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500" b="1" dirty="0" err="1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2500" b="1" dirty="0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500" b="1" dirty="0" err="1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facebookresearch</a:t>
            </a:r>
            <a:r>
              <a:rPr lang="en-US" sz="2500" b="1" dirty="0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/amortized-optimization-tutorial</a:t>
            </a:r>
            <a:endParaRPr lang="en-US" sz="2500" dirty="0">
              <a:solidFill>
                <a:srgbClr val="7EB2E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2AE3432-1CEB-876A-43FE-7468725DD2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541494"/>
                <a:ext cx="10972800" cy="35443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Motivation and context</a:t>
                </a:r>
              </a:p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Design decisions</a:t>
                </a: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  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(fully-amortized and semi-amortized models)</a:t>
                </a: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  Learning paradigms for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(objective-based and regression-based)</a:t>
                </a:r>
              </a:p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Applications</a:t>
                </a: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  VAEs, hyper-networks, MAML, reinforcement learning, meta optimal transport</a:t>
                </a:r>
              </a:p>
              <a:p>
                <a:pPr algn="l"/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Extensions and limitations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2AE3432-1CEB-876A-43FE-7468725DD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541494"/>
                <a:ext cx="10972800" cy="3544329"/>
              </a:xfrm>
              <a:prstGeom prst="rect">
                <a:avLst/>
              </a:prstGeom>
              <a:blipFill>
                <a:blip r:embed="rId5"/>
                <a:stretch>
                  <a:fillRect l="-578" t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" descr="page1image2929280">
            <a:extLst>
              <a:ext uri="{FF2B5EF4-FFF2-40B4-BE49-F238E27FC236}">
                <a16:creationId xmlns:a16="http://schemas.microsoft.com/office/drawing/2014/main" id="{22FD9622-4D72-42E7-2DE5-7FCC00A0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20" y="6200812"/>
            <a:ext cx="346278" cy="3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876A-C4E9-C23D-E918-504A8FA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Repeatedly solving optimization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AC01-D261-EBE7-7933-D038953EAA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5AE4-7C59-F094-9068-C1AED983D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CF0B-E0B5-27F0-E65B-CB30016A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CE3228-1246-5024-EAD8-1950D5D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40493"/>
            <a:ext cx="11306629" cy="4685671"/>
          </a:xfrm>
        </p:spPr>
        <p:txBody>
          <a:bodyPr/>
          <a:lstStyle/>
          <a:p>
            <a:r>
              <a:rPr lang="en-US" dirty="0"/>
              <a:t>Optimization problems often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not live in isolation </a:t>
            </a:r>
            <a:r>
              <a:rPr lang="en-US" dirty="0"/>
              <a:t>and are often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repeatedly solved </a:t>
            </a:r>
            <a:r>
              <a:rPr lang="en-US" dirty="0"/>
              <a:t>in deployment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ACBE96-3BDC-EA19-ABCF-E746BA6607C8}"/>
                  </a:ext>
                </a:extLst>
              </p:cNvPr>
              <p:cNvSpPr txBox="1"/>
              <p:nvPr/>
            </p:nvSpPr>
            <p:spPr>
              <a:xfrm>
                <a:off x="3743739" y="2047461"/>
                <a:ext cx="3599190" cy="6873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ACBE96-3BDC-EA19-ABCF-E746BA660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739" y="2047461"/>
                <a:ext cx="3599190" cy="687368"/>
              </a:xfrm>
              <a:prstGeom prst="rect">
                <a:avLst/>
              </a:prstGeom>
              <a:blipFill>
                <a:blip r:embed="rId3"/>
                <a:stretch>
                  <a:fillRect l="-1754" r="-3158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8E36728B-C07A-DFDF-B5F0-70E20FD109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235" y="3448197"/>
                <a:ext cx="10687878" cy="514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In control,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system state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action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cost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optimal action</a:t>
                </a:r>
              </a:p>
            </p:txBody>
          </p:sp>
        </mc:Choice>
        <mc:Fallback xmlns="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8E36728B-C07A-DFDF-B5F0-70E20FD1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5" y="3448197"/>
                <a:ext cx="10687878" cy="514203"/>
              </a:xfrm>
              <a:prstGeom prst="rect">
                <a:avLst/>
              </a:prstGeom>
              <a:blipFill>
                <a:blip r:embed="rId4"/>
                <a:stretch>
                  <a:fillRect l="-593" t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34E701C-36CF-5DEE-E2E3-CA3B2CB90A97}"/>
              </a:ext>
            </a:extLst>
          </p:cNvPr>
          <p:cNvSpPr/>
          <p:nvPr/>
        </p:nvSpPr>
        <p:spPr>
          <a:xfrm>
            <a:off x="3769111" y="2078354"/>
            <a:ext cx="401445" cy="430670"/>
          </a:xfrm>
          <a:prstGeom prst="rect">
            <a:avLst/>
          </a:prstGeom>
          <a:solidFill>
            <a:srgbClr val="98202C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99E520-C13C-6022-D067-4B8894A82879}"/>
              </a:ext>
            </a:extLst>
          </p:cNvPr>
          <p:cNvGrpSpPr/>
          <p:nvPr/>
        </p:nvGrpSpPr>
        <p:grpSpPr>
          <a:xfrm>
            <a:off x="2109683" y="2863810"/>
            <a:ext cx="2146853" cy="653350"/>
            <a:chOff x="1362550" y="2618483"/>
            <a:chExt cx="2146853" cy="653350"/>
          </a:xfrm>
        </p:grpSpPr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0C278C51-D177-52D3-03ED-D0CB5C8581D0}"/>
                </a:ext>
              </a:extLst>
            </p:cNvPr>
            <p:cNvSpPr txBox="1">
              <a:spLocks/>
            </p:cNvSpPr>
            <p:nvPr/>
          </p:nvSpPr>
          <p:spPr>
            <a:xfrm>
              <a:off x="1362550" y="2618483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Optimal solution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13521A-1580-5A2D-6F46-A81037FE2E7D}"/>
                </a:ext>
              </a:extLst>
            </p:cNvPr>
            <p:cNvSpPr/>
            <p:nvPr/>
          </p:nvSpPr>
          <p:spPr>
            <a:xfrm>
              <a:off x="1412487" y="2676292"/>
              <a:ext cx="1877123" cy="312235"/>
            </a:xfrm>
            <a:prstGeom prst="rect">
              <a:avLst/>
            </a:prstGeom>
            <a:solidFill>
              <a:srgbClr val="98202C">
                <a:alpha val="25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0E1A4C9-9063-4142-5239-33F9DB70DFCD}"/>
              </a:ext>
            </a:extLst>
          </p:cNvPr>
          <p:cNvSpPr/>
          <p:nvPr/>
        </p:nvSpPr>
        <p:spPr>
          <a:xfrm>
            <a:off x="5460379" y="2476081"/>
            <a:ext cx="304802" cy="311723"/>
          </a:xfrm>
          <a:prstGeom prst="rect">
            <a:avLst/>
          </a:prstGeom>
          <a:solidFill>
            <a:schemeClr val="bg2">
              <a:alpha val="2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33F67A-0665-47D4-931B-4C0D53221A6E}"/>
              </a:ext>
            </a:extLst>
          </p:cNvPr>
          <p:cNvGrpSpPr/>
          <p:nvPr/>
        </p:nvGrpSpPr>
        <p:grpSpPr>
          <a:xfrm>
            <a:off x="4060822" y="2876416"/>
            <a:ext cx="2537792" cy="653350"/>
            <a:chOff x="3703982" y="3077137"/>
            <a:chExt cx="2537792" cy="653350"/>
          </a:xfrm>
        </p:grpSpPr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2455FCAC-3556-6600-62C5-841513E81441}"/>
                </a:ext>
              </a:extLst>
            </p:cNvPr>
            <p:cNvSpPr txBox="1">
              <a:spLocks/>
            </p:cNvSpPr>
            <p:nvPr/>
          </p:nvSpPr>
          <p:spPr>
            <a:xfrm>
              <a:off x="3703982" y="3077137"/>
              <a:ext cx="2537792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Optimization variable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773970-736A-D3EE-75A3-49E7368FB34A}"/>
                </a:ext>
              </a:extLst>
            </p:cNvPr>
            <p:cNvSpPr/>
            <p:nvPr/>
          </p:nvSpPr>
          <p:spPr>
            <a:xfrm>
              <a:off x="3750526" y="3119135"/>
              <a:ext cx="2338040" cy="311723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6A895DA-CAE6-4C99-963F-65A6A7571815}"/>
              </a:ext>
            </a:extLst>
          </p:cNvPr>
          <p:cNvSpPr/>
          <p:nvPr/>
        </p:nvSpPr>
        <p:spPr>
          <a:xfrm>
            <a:off x="6188927" y="2070920"/>
            <a:ext cx="252762" cy="438104"/>
          </a:xfrm>
          <a:prstGeom prst="rect">
            <a:avLst/>
          </a:prstGeom>
          <a:solidFill>
            <a:srgbClr val="7030A0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F987B7-59C0-8719-25E9-DF12CDD2DEEE}"/>
              </a:ext>
            </a:extLst>
          </p:cNvPr>
          <p:cNvGrpSpPr/>
          <p:nvPr/>
        </p:nvGrpSpPr>
        <p:grpSpPr>
          <a:xfrm>
            <a:off x="6486617" y="2876899"/>
            <a:ext cx="1285461" cy="441316"/>
            <a:chOff x="6107475" y="2609270"/>
            <a:chExt cx="1285461" cy="441316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FC310ABC-4027-47C5-B45E-3F893566EC5D}"/>
                </a:ext>
              </a:extLst>
            </p:cNvPr>
            <p:cNvSpPr txBox="1">
              <a:spLocks/>
            </p:cNvSpPr>
            <p:nvPr/>
          </p:nvSpPr>
          <p:spPr>
            <a:xfrm>
              <a:off x="6107475" y="260927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Objective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EF2AF96-ABD3-56B7-36DB-D89A5D2F87C5}"/>
                </a:ext>
              </a:extLst>
            </p:cNvPr>
            <p:cNvSpPr/>
            <p:nvPr/>
          </p:nvSpPr>
          <p:spPr>
            <a:xfrm>
              <a:off x="6129454" y="2647067"/>
              <a:ext cx="1163444" cy="319157"/>
            </a:xfrm>
            <a:prstGeom prst="rect">
              <a:avLst/>
            </a:prstGeom>
            <a:solidFill>
              <a:srgbClr val="7030A0">
                <a:alpha val="25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59A600-30AD-8BD1-3DA5-9B8A4F13888A}"/>
              </a:ext>
            </a:extLst>
          </p:cNvPr>
          <p:cNvGrpSpPr/>
          <p:nvPr/>
        </p:nvGrpSpPr>
        <p:grpSpPr>
          <a:xfrm>
            <a:off x="7694504" y="2869467"/>
            <a:ext cx="1285461" cy="441316"/>
            <a:chOff x="7527235" y="2646442"/>
            <a:chExt cx="1285461" cy="441316"/>
          </a:xfrm>
        </p:grpSpPr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4AC8345B-2CD3-F237-6A13-2D7154844C9C}"/>
                </a:ext>
              </a:extLst>
            </p:cNvPr>
            <p:cNvSpPr txBox="1">
              <a:spLocks/>
            </p:cNvSpPr>
            <p:nvPr/>
          </p:nvSpPr>
          <p:spPr>
            <a:xfrm>
              <a:off x="7527235" y="2646442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Context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0D0A46-7BC6-605C-6008-2F40E7510AE5}"/>
                </a:ext>
              </a:extLst>
            </p:cNvPr>
            <p:cNvSpPr/>
            <p:nvPr/>
          </p:nvSpPr>
          <p:spPr>
            <a:xfrm>
              <a:off x="7575395" y="2710259"/>
              <a:ext cx="966439" cy="289420"/>
            </a:xfrm>
            <a:prstGeom prst="rect">
              <a:avLst/>
            </a:prstGeom>
            <a:solidFill>
              <a:srgbClr val="4EB648">
                <a:alpha val="25000"/>
              </a:srgb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43B8324-4C42-2E2C-F60C-A2F5DAE02B85}"/>
              </a:ext>
            </a:extLst>
          </p:cNvPr>
          <p:cNvSpPr/>
          <p:nvPr/>
        </p:nvSpPr>
        <p:spPr>
          <a:xfrm>
            <a:off x="6913755" y="2160132"/>
            <a:ext cx="234177" cy="270834"/>
          </a:xfrm>
          <a:prstGeom prst="rect">
            <a:avLst/>
          </a:prstGeom>
          <a:solidFill>
            <a:srgbClr val="4EB648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D9B647-7EC4-CEC5-AF5D-30CC2096078E}"/>
              </a:ext>
            </a:extLst>
          </p:cNvPr>
          <p:cNvCxnSpPr>
            <a:endCxn id="15" idx="2"/>
          </p:cNvCxnSpPr>
          <p:nvPr/>
        </p:nvCxnSpPr>
        <p:spPr>
          <a:xfrm flipV="1">
            <a:off x="3847171" y="2509024"/>
            <a:ext cx="122663" cy="412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1CD461-DC55-8C97-F13E-A2200DFC5CA9}"/>
              </a:ext>
            </a:extLst>
          </p:cNvPr>
          <p:cNvCxnSpPr>
            <a:cxnSpLocks/>
          </p:cNvCxnSpPr>
          <p:nvPr/>
        </p:nvCxnSpPr>
        <p:spPr>
          <a:xfrm flipV="1">
            <a:off x="5605346" y="2784087"/>
            <a:ext cx="0" cy="137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FF9E76-CA06-2FC4-67D4-A24AE37CEEE2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315308" y="2509024"/>
            <a:ext cx="386575" cy="401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9D27E5-9685-F581-1645-AAEFDDBBA57F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7030844" y="2430966"/>
            <a:ext cx="708102" cy="501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2665B55-C713-93C9-0B08-AC228082D658}"/>
              </a:ext>
            </a:extLst>
          </p:cNvPr>
          <p:cNvSpPr/>
          <p:nvPr/>
        </p:nvSpPr>
        <p:spPr>
          <a:xfrm>
            <a:off x="1880838" y="3528015"/>
            <a:ext cx="2356625" cy="270834"/>
          </a:xfrm>
          <a:prstGeom prst="rect">
            <a:avLst/>
          </a:prstGeom>
          <a:solidFill>
            <a:srgbClr val="4EB648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BBBC52-1722-5845-8D41-0348A749F60E}"/>
              </a:ext>
            </a:extLst>
          </p:cNvPr>
          <p:cNvSpPr/>
          <p:nvPr/>
        </p:nvSpPr>
        <p:spPr>
          <a:xfrm>
            <a:off x="4263481" y="3523785"/>
            <a:ext cx="1668968" cy="286214"/>
          </a:xfrm>
          <a:prstGeom prst="rect">
            <a:avLst/>
          </a:prstGeom>
          <a:solidFill>
            <a:schemeClr val="bg2">
              <a:alpha val="2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2BC3C4-BCFF-3284-36C8-35E17137C55C}"/>
              </a:ext>
            </a:extLst>
          </p:cNvPr>
          <p:cNvSpPr/>
          <p:nvPr/>
        </p:nvSpPr>
        <p:spPr>
          <a:xfrm>
            <a:off x="5936166" y="3524296"/>
            <a:ext cx="1891989" cy="289421"/>
          </a:xfrm>
          <a:prstGeom prst="rect">
            <a:avLst/>
          </a:prstGeom>
          <a:solidFill>
            <a:srgbClr val="7030A0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434945-1D15-6755-01FA-520F99B3761A}"/>
              </a:ext>
            </a:extLst>
          </p:cNvPr>
          <p:cNvSpPr/>
          <p:nvPr/>
        </p:nvSpPr>
        <p:spPr>
          <a:xfrm>
            <a:off x="8311376" y="3520068"/>
            <a:ext cx="2862146" cy="312235"/>
          </a:xfrm>
          <a:prstGeom prst="rect">
            <a:avLst/>
          </a:prstGeom>
          <a:solidFill>
            <a:srgbClr val="98202C">
              <a:alpha val="25000"/>
            </a:srgb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2F82054-3A3D-4DEB-1A5D-B79C795AD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91" y="3845539"/>
            <a:ext cx="10428052" cy="2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26E2-3B65-01BC-2D63-3083EA71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98202C"/>
                </a:solidFill>
              </a:rPr>
              <a:t>Difficulty: </a:t>
            </a:r>
            <a:r>
              <a:rPr lang="en-US" dirty="0"/>
              <a:t>Optimization is computationally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23-7323-669B-284E-C70BD66F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1714"/>
            <a:ext cx="10972800" cy="901262"/>
          </a:xfrm>
        </p:spPr>
        <p:txBody>
          <a:bodyPr/>
          <a:lstStyle/>
          <a:p>
            <a:r>
              <a:rPr lang="en-US" dirty="0"/>
              <a:t>Sometimes solving just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once</a:t>
            </a:r>
            <a:r>
              <a:rPr lang="en-US" dirty="0"/>
              <a:t> may be difficult</a:t>
            </a:r>
          </a:p>
          <a:p>
            <a:r>
              <a:rPr lang="en-US" dirty="0"/>
              <a:t>Exasperated when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repeatedly solving </a:t>
            </a:r>
            <a:r>
              <a:rPr lang="en-US" dirty="0"/>
              <a:t>during deployment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6E3-4712-47DC-AE19-0F9D41B05B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6D41-F777-1475-3B33-344E1BEE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464E-5BB6-8F62-F4A9-4AE70672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BF011D-441C-B970-DBBB-AABDE5CC2C0D}"/>
              </a:ext>
            </a:extLst>
          </p:cNvPr>
          <p:cNvSpPr txBox="1">
            <a:spLocks/>
          </p:cNvSpPr>
          <p:nvPr/>
        </p:nvSpPr>
        <p:spPr>
          <a:xfrm>
            <a:off x="583580" y="395082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dirty="0">
                <a:solidFill>
                  <a:srgbClr val="4EB648"/>
                </a:solidFill>
              </a:rPr>
              <a:t>Solution: </a:t>
            </a:r>
            <a:r>
              <a:rPr lang="en-US" dirty="0"/>
              <a:t>Amortized optimization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C6672-6DB3-99CC-70A9-E9C6EB52ECE3}"/>
              </a:ext>
            </a:extLst>
          </p:cNvPr>
          <p:cNvSpPr txBox="1">
            <a:spLocks/>
          </p:cNvSpPr>
          <p:nvPr/>
        </p:nvSpPr>
        <p:spPr>
          <a:xfrm>
            <a:off x="583580" y="4815597"/>
            <a:ext cx="10972800" cy="1603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 learning </a:t>
            </a:r>
            <a:r>
              <a:rPr lang="en-US" dirty="0"/>
              <a:t>to uncover the shared structure</a:t>
            </a:r>
          </a:p>
          <a:p>
            <a:r>
              <a:rPr lang="en-US" dirty="0"/>
              <a:t>Create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learning-augmented</a:t>
            </a:r>
            <a:r>
              <a:rPr lang="en-US" b="1" dirty="0"/>
              <a:t> </a:t>
            </a:r>
            <a:r>
              <a:rPr lang="en-US" dirty="0"/>
              <a:t>versions of classical optimization solvers</a:t>
            </a: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Far surpasses </a:t>
            </a:r>
            <a:r>
              <a:rPr lang="en-US" dirty="0"/>
              <a:t>average or worst-case convergence rates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1A443A-0686-0261-1CBF-5320C58FE28B}"/>
              </a:ext>
            </a:extLst>
          </p:cNvPr>
          <p:cNvSpPr txBox="1">
            <a:spLocks/>
          </p:cNvSpPr>
          <p:nvPr/>
        </p:nvSpPr>
        <p:spPr>
          <a:xfrm>
            <a:off x="646772" y="2162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dirty="0"/>
              <a:t>Insight: Shared structure between problems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84F271-E293-B97A-7445-82A28D728670}"/>
              </a:ext>
            </a:extLst>
          </p:cNvPr>
          <p:cNvSpPr txBox="1">
            <a:spLocks/>
          </p:cNvSpPr>
          <p:nvPr/>
        </p:nvSpPr>
        <p:spPr>
          <a:xfrm>
            <a:off x="650487" y="3064856"/>
            <a:ext cx="10972800" cy="90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share structure </a:t>
            </a:r>
            <a:r>
              <a:rPr lang="en-US" dirty="0"/>
              <a:t>and don’t live in isolation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813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 foundations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B06E7-EDFC-93A8-4D95-A754AC56B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0AFA5-4BE2-D589-C136-A1FDCC4F2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77388"/>
                <a:ext cx="10972800" cy="2777924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This talk: </a:t>
                </a:r>
                <a:r>
                  <a:rPr lang="en-US" dirty="0"/>
                  <a:t>Explore foundations and connect applications</a:t>
                </a: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Example: 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77388"/>
                <a:ext cx="10972800" cy="2777924"/>
              </a:xfrm>
              <a:blipFill>
                <a:blip r:embed="rId3"/>
                <a:stretch>
                  <a:fillRect l="-578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462178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462178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B1D1FF9-1266-F342-BA0D-EC1A5B7C9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408" y="4083997"/>
            <a:ext cx="8968903" cy="2242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73AC1-9956-88B5-492B-BE42A4EF6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7417" y="2003896"/>
            <a:ext cx="2425851" cy="21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Motivation and context</a:t>
                </a:r>
              </a:p>
              <a:p>
                <a:endParaRPr lang="en-US" dirty="0"/>
              </a:p>
              <a:p>
                <a:r>
                  <a:rPr lang="en-US" dirty="0"/>
                  <a:t>Design decisions</a:t>
                </a:r>
              </a:p>
              <a:p>
                <a:r>
                  <a:rPr lang="en-US" dirty="0"/>
                  <a:t>  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(fully-amortized and semi-amortized models)</a:t>
                </a:r>
              </a:p>
              <a:p>
                <a:r>
                  <a:rPr lang="en-US" dirty="0"/>
                  <a:t>  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(objective-based and regression-based)</a:t>
                </a:r>
              </a:p>
              <a:p>
                <a:endParaRPr lang="en-US" dirty="0"/>
              </a:p>
              <a:p>
                <a:r>
                  <a:rPr lang="en-US" dirty="0"/>
                  <a:t>Applications</a:t>
                </a:r>
              </a:p>
              <a:p>
                <a:r>
                  <a:rPr lang="en-US" dirty="0"/>
                  <a:t>  VAEs, hyper-networks, MAML, reinforcement learning, meta optimal transport</a:t>
                </a:r>
              </a:p>
              <a:p>
                <a:endParaRPr lang="en-US" dirty="0"/>
              </a:p>
              <a:p>
                <a:r>
                  <a:rPr lang="en-US" dirty="0"/>
                  <a:t>Extensions and limitations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Motivation and context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Design decisions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(fully-amortized and semi-amortized models)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(objective-based and regression-based)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Applications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VAEs, hyper-networks, MAML, reinforcement learning, meta optimal transport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Extensions and limitations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2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0D2474-02CC-25BC-2F8B-8E419878F8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0D2474-02CC-25BC-2F8B-8E419878F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EEB11-28E9-7B84-9600-FE08F54A6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2613"/>
                <a:ext cx="11161486" cy="4433551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Fully-amortized models: </a:t>
                </a:r>
                <a:r>
                  <a:rPr lang="en-US" dirty="0"/>
                  <a:t>Map 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without</a:t>
                </a:r>
                <a:r>
                  <a:rPr lang="en-US" dirty="0"/>
                  <a:t> accessing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Example: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Most of our applications will focus on these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Semi-amortized models: </a:t>
                </a:r>
                <a:r>
                  <a:rPr lang="en-US" dirty="0"/>
                  <a:t>Internally access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Example: Gradient-based meta-learning models such as MAML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EEB11-28E9-7B84-9600-FE08F54A6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2613"/>
                <a:ext cx="11161486" cy="4433551"/>
              </a:xfrm>
              <a:blipFill>
                <a:blip r:embed="rId3"/>
                <a:stretch>
                  <a:fillRect l="-569" t="-857" r="-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70E2-903C-A195-F2A5-6ED15D7F8E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D5EBF-7C5D-FAD1-41F0-05262FD12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17A2F-66FB-39F3-8061-DFC48484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7DF4B-E1E6-7B4D-47F0-579CBABC0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21" y="3888932"/>
            <a:ext cx="4590404" cy="7062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5389DB-8542-D466-B72F-70E713221FAB}"/>
              </a:ext>
            </a:extLst>
          </p:cNvPr>
          <p:cNvSpPr txBox="1">
            <a:spLocks/>
          </p:cNvSpPr>
          <p:nvPr/>
        </p:nvSpPr>
        <p:spPr>
          <a:xfrm>
            <a:off x="4241262" y="1114234"/>
            <a:ext cx="4173164" cy="50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How to best-predict the solution?</a:t>
            </a:r>
            <a:endParaRPr lang="en-US" sz="1800" dirty="0">
              <a:solidFill>
                <a:schemeClr val="tx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24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D43F00-1257-BE98-F9F6-CB53B76278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D43F00-1257-BE98-F9F6-CB53B7627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5E65-4849-5DCF-E686-A47A78D87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7621" y="1545652"/>
                <a:ext cx="4170744" cy="4685671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Regression-based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5E65-4849-5DCF-E686-A47A78D87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7621" y="1545652"/>
                <a:ext cx="4170744" cy="4685671"/>
              </a:xfrm>
              <a:blipFill>
                <a:blip r:embed="rId3"/>
                <a:stretch>
                  <a:fillRect l="-151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C7B7-BD95-2AF3-515A-CCBFBB0EC3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B7D0A-91E5-AAC8-0561-808BB51FD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46E1-D409-3C4C-8CAB-993DF8F7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A3FFE-B536-2E4D-257C-CEC4E68F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93" r="54857"/>
          <a:stretch/>
        </p:blipFill>
        <p:spPr>
          <a:xfrm>
            <a:off x="1768194" y="2431669"/>
            <a:ext cx="3614034" cy="141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2DF2FC-BC81-8849-C700-AFC2A26F2B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40" y="1547580"/>
                <a:ext cx="3750197" cy="4685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Objective-based: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obj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2DF2FC-BC81-8849-C700-AFC2A26F2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40" y="1547580"/>
                <a:ext cx="3750197" cy="4685671"/>
              </a:xfrm>
              <a:prstGeom prst="rect">
                <a:avLst/>
              </a:prstGeom>
              <a:blipFill>
                <a:blip r:embed="rId5"/>
                <a:stretch>
                  <a:fillRect l="-1689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6224C2A-2480-0F67-C6C6-8D3139CFE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90" t="20993"/>
          <a:stretch/>
        </p:blipFill>
        <p:spPr>
          <a:xfrm>
            <a:off x="6748042" y="2456746"/>
            <a:ext cx="4011652" cy="14121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294734-F28F-4EBF-5F6D-269BA6517FB4}"/>
              </a:ext>
            </a:extLst>
          </p:cNvPr>
          <p:cNvCxnSpPr>
            <a:cxnSpLocks/>
          </p:cNvCxnSpPr>
          <p:nvPr/>
        </p:nvCxnSpPr>
        <p:spPr>
          <a:xfrm>
            <a:off x="6180881" y="1609867"/>
            <a:ext cx="0" cy="46530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D03158-7C88-9781-B306-2970B066B1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"/>
          <a:stretch/>
        </p:blipFill>
        <p:spPr>
          <a:xfrm>
            <a:off x="1873520" y="3929975"/>
            <a:ext cx="2875957" cy="229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40501-53D2-3682-EA48-53A851B31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896" y="3922558"/>
            <a:ext cx="2919585" cy="2310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76FA754-AA4B-A0D4-616F-986D6ADC9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0249" y="1162875"/>
                <a:ext cx="4970832" cy="704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What should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optimize for?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76FA754-AA4B-A0D4-616F-986D6ADC9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249" y="1162875"/>
                <a:ext cx="4970832" cy="704838"/>
              </a:xfrm>
              <a:prstGeom prst="rect">
                <a:avLst/>
              </a:prstGeom>
              <a:blipFill>
                <a:blip r:embed="rId8"/>
                <a:stretch>
                  <a:fillRect l="-10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283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121990</TotalTime>
  <Words>1166</Words>
  <Application>Microsoft Macintosh PowerPoint</Application>
  <PresentationFormat>Widescreen</PresentationFormat>
  <Paragraphs>273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 Math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PowerPoint Presentation</vt:lpstr>
      <vt:lpstr>Optimization is a powerful modeling tool</vt:lpstr>
      <vt:lpstr>Repeatedly solving optimization problems</vt:lpstr>
      <vt:lpstr>Difficulty: Optimization is computationally expensive</vt:lpstr>
      <vt:lpstr>Amortized optimization foundations</vt:lpstr>
      <vt:lpstr>This talk: Amortized optimization</vt:lpstr>
      <vt:lpstr>This talk: Amortized optimization</vt:lpstr>
      <vt:lpstr>Modeling paradigms for y ̂_θ</vt:lpstr>
      <vt:lpstr>Learning paradigms for L</vt:lpstr>
      <vt:lpstr>This talk: Amortized optimization</vt:lpstr>
      <vt:lpstr>Warning: Quick overview of separate applications</vt:lpstr>
      <vt:lpstr>Amortized variational inference and auto-encoders</vt:lpstr>
      <vt:lpstr>Semi-amortized variational autoencoders</vt:lpstr>
      <vt:lpstr>Hyper-networks as amortized optimization</vt:lpstr>
      <vt:lpstr>MAML as amortized optimization</vt:lpstr>
      <vt:lpstr>Amortized policy learning in reinforcement learning</vt:lpstr>
      <vt:lpstr>(Amortized) meta optimal transport</vt:lpstr>
      <vt:lpstr>(Amortized) meta optimal transport</vt:lpstr>
      <vt:lpstr>More meta color transfer predictions</vt:lpstr>
      <vt:lpstr>This talk: Amortized optimization</vt:lpstr>
      <vt:lpstr>Limitations of amortized optimization</vt:lpstr>
      <vt:lpstr>Extensions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636</cp:revision>
  <cp:lastPrinted>2021-06-06T21:37:34Z</cp:lastPrinted>
  <dcterms:created xsi:type="dcterms:W3CDTF">2016-09-04T10:19:12Z</dcterms:created>
  <dcterms:modified xsi:type="dcterms:W3CDTF">2022-06-21T20:20:37Z</dcterms:modified>
  <cp:category/>
</cp:coreProperties>
</file>